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fif" ContentType="image/jpeg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sdx" ContentType="application/vnd.ms-visio.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9" r:id="rId1"/>
    <p:sldMasterId id="2147483949" r:id="rId2"/>
  </p:sldMasterIdLst>
  <p:notesMasterIdLst>
    <p:notesMasterId r:id="rId23"/>
  </p:notesMasterIdLst>
  <p:handoutMasterIdLst>
    <p:handoutMasterId r:id="rId24"/>
  </p:handoutMasterIdLst>
  <p:sldIdLst>
    <p:sldId id="257" r:id="rId3"/>
    <p:sldId id="818" r:id="rId4"/>
    <p:sldId id="819" r:id="rId5"/>
    <p:sldId id="1070" r:id="rId6"/>
    <p:sldId id="1071" r:id="rId7"/>
    <p:sldId id="1063" r:id="rId8"/>
    <p:sldId id="1026" r:id="rId9"/>
    <p:sldId id="1054" r:id="rId10"/>
    <p:sldId id="1072" r:id="rId11"/>
    <p:sldId id="1055" r:id="rId12"/>
    <p:sldId id="1056" r:id="rId13"/>
    <p:sldId id="1057" r:id="rId14"/>
    <p:sldId id="1073" r:id="rId15"/>
    <p:sldId id="984" r:id="rId16"/>
    <p:sldId id="1074" r:id="rId17"/>
    <p:sldId id="1075" r:id="rId18"/>
    <p:sldId id="1076" r:id="rId19"/>
    <p:sldId id="1078" r:id="rId20"/>
    <p:sldId id="1077" r:id="rId21"/>
    <p:sldId id="275" r:id="rId22"/>
  </p:sldIdLst>
  <p:sldSz cx="12192000" cy="6858000"/>
  <p:notesSz cx="9928225" cy="6797675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6600"/>
    <a:srgbClr val="000066"/>
    <a:srgbClr val="008000"/>
    <a:srgbClr val="E8E8E8"/>
    <a:srgbClr val="F3F3F3"/>
    <a:srgbClr val="E9E9E9"/>
    <a:srgbClr val="FFFFFF"/>
    <a:srgbClr val="FFCC00"/>
    <a:srgbClr val="FFFF99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56" autoAdjust="0"/>
    <p:restoredTop sz="93043" autoAdjust="0"/>
  </p:normalViewPr>
  <p:slideViewPr>
    <p:cSldViewPr>
      <p:cViewPr varScale="1">
        <p:scale>
          <a:sx n="72" d="100"/>
          <a:sy n="72" d="100"/>
        </p:scale>
        <p:origin x="324" y="8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>
            <a:extLst>
              <a:ext uri="{FF2B5EF4-FFF2-40B4-BE49-F238E27FC236}">
                <a16:creationId xmlns:a16="http://schemas.microsoft.com/office/drawing/2014/main" id="{C55E62C3-39CD-2714-3C5F-D8070333C3B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2787" name="Rectangle 3">
            <a:extLst>
              <a:ext uri="{FF2B5EF4-FFF2-40B4-BE49-F238E27FC236}">
                <a16:creationId xmlns:a16="http://schemas.microsoft.com/office/drawing/2014/main" id="{DD6C5113-89E9-5D2B-3804-58290F02CFD1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2788" name="Rectangle 4">
            <a:extLst>
              <a:ext uri="{FF2B5EF4-FFF2-40B4-BE49-F238E27FC236}">
                <a16:creationId xmlns:a16="http://schemas.microsoft.com/office/drawing/2014/main" id="{96B181CE-E8AF-44C9-09C7-FEA7B3777F5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456363"/>
            <a:ext cx="4302125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02789" name="Rectangle 5">
            <a:extLst>
              <a:ext uri="{FF2B5EF4-FFF2-40B4-BE49-F238E27FC236}">
                <a16:creationId xmlns:a16="http://schemas.microsoft.com/office/drawing/2014/main" id="{4F090CEA-D84D-A9B8-C22C-3C3C0C1FC0A1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5CD6BED1-AD99-4A69-90E3-653E9C67CED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>
            <a:extLst>
              <a:ext uri="{FF2B5EF4-FFF2-40B4-BE49-F238E27FC236}">
                <a16:creationId xmlns:a16="http://schemas.microsoft.com/office/drawing/2014/main" id="{F65D2821-6FF9-E702-9627-754A1C3BF3E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39" name="Rectangle 3">
            <a:extLst>
              <a:ext uri="{FF2B5EF4-FFF2-40B4-BE49-F238E27FC236}">
                <a16:creationId xmlns:a16="http://schemas.microsoft.com/office/drawing/2014/main" id="{5E1CA472-93DC-73A0-BA1D-3044F8C17DE8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5622925" y="0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>
            <a:extLst>
              <a:ext uri="{FF2B5EF4-FFF2-40B4-BE49-F238E27FC236}">
                <a16:creationId xmlns:a16="http://schemas.microsoft.com/office/drawing/2014/main" id="{D9994509-C2B1-CA5C-B26D-C99CEBFC0977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 bwMode="auto">
          <a:xfrm>
            <a:off x="2698750" y="509588"/>
            <a:ext cx="4532313" cy="254952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941" name="Rectangle 5">
            <a:extLst>
              <a:ext uri="{FF2B5EF4-FFF2-40B4-BE49-F238E27FC236}">
                <a16:creationId xmlns:a16="http://schemas.microsoft.com/office/drawing/2014/main" id="{201CACBA-B1A5-A4F3-F19F-C8486B19E895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92188" y="3228975"/>
            <a:ext cx="7943850" cy="305911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9942" name="Rectangle 6">
            <a:extLst>
              <a:ext uri="{FF2B5EF4-FFF2-40B4-BE49-F238E27FC236}">
                <a16:creationId xmlns:a16="http://schemas.microsoft.com/office/drawing/2014/main" id="{B47025E8-BB30-D205-CA88-EC95EAE259D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/>
          <a:lstStyle>
            <a:lvl1pPr algn="l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9943" name="Rectangle 7">
            <a:extLst>
              <a:ext uri="{FF2B5EF4-FFF2-40B4-BE49-F238E27FC236}">
                <a16:creationId xmlns:a16="http://schemas.microsoft.com/office/drawing/2014/main" id="{E7A1C57E-DDDF-5867-573A-FC18342664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93509661-476A-49D9-AF0E-9DE00559BA8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0025598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016EADE3-2019-EF44-EE02-033EC4B84D0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68755CDC-99DE-4096-B12F-5ED9A4E13A00}" type="slidenum">
              <a:rPr lang="en-US" altLang="zh-CN" sz="1200" smtClean="0">
                <a:latin typeface="Arial" panose="020B0604020202020204" pitchFamily="34" charset="0"/>
              </a:rPr>
              <a:pPr/>
              <a:t>1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A5C3B2C5-05CA-ABA2-0E82-2DAFC2654025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4CD397C5-7FA3-9590-3E9C-F4464C655C6A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D6185EC6-1691-3842-4E6B-940397F1A67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fld id="{B991423B-2100-4E6E-820D-277D78007FFD}" type="slidenum">
              <a:rPr lang="en-US" altLang="zh-CN" sz="1200" smtClean="0">
                <a:latin typeface="Arial" panose="020B0604020202020204" pitchFamily="34" charset="0"/>
              </a:rPr>
              <a:pPr/>
              <a:t>20</a:t>
            </a:fld>
            <a:endParaRPr lang="en-US" altLang="zh-CN" sz="1200">
              <a:latin typeface="Arial" panose="020B0604020202020204" pitchFamily="34" charset="0"/>
            </a:endParaRPr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02A4DA06-699D-4259-6CC8-77B68C34E4A8}"/>
              </a:ext>
            </a:extLst>
          </p:cNvPr>
          <p:cNvSpPr>
            <a:spLocks noGrp="1" noRot="1" noChangeAspect="1" noChangeArrowheads="1" noTextEdit="1"/>
          </p:cNvSpPr>
          <p:nvPr>
            <p:ph type="sldImg" idx="4294967295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513B63DD-E864-3818-2B67-E261CB068471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/>
        <p:txBody>
          <a:bodyPr>
            <a:prstTxWarp prst="textNoShape">
              <a:avLst/>
            </a:prstTxWarp>
          </a:bodyPr>
          <a:lstStyle/>
          <a:p>
            <a:pPr eaLnBrk="1" hangingPunct="1"/>
            <a:endParaRPr lang="zh-CN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>
            <a:extLst>
              <a:ext uri="{FF2B5EF4-FFF2-40B4-BE49-F238E27FC236}">
                <a16:creationId xmlns:a16="http://schemas.microsoft.com/office/drawing/2014/main" id="{3FE9EEA5-5A9E-6522-98B7-3D8931DD5F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981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12">
            <a:extLst>
              <a:ext uri="{FF2B5EF4-FFF2-40B4-BE49-F238E27FC236}">
                <a16:creationId xmlns:a16="http://schemas.microsoft.com/office/drawing/2014/main" id="{1AEC88E2-D609-0169-C678-921A47915437}"/>
              </a:ext>
            </a:extLst>
          </p:cNvPr>
          <p:cNvSpPr>
            <a:spLocks noChangeArrowheads="1"/>
          </p:cNvSpPr>
          <p:nvPr/>
        </p:nvSpPr>
        <p:spPr bwMode="gray">
          <a:xfrm>
            <a:off x="3751263" y="4114800"/>
            <a:ext cx="7337425" cy="114300"/>
          </a:xfrm>
          <a:prstGeom prst="rect">
            <a:avLst/>
          </a:prstGeom>
          <a:gradFill rotWithShape="0">
            <a:gsLst>
              <a:gs pos="0">
                <a:srgbClr val="000080"/>
              </a:gs>
              <a:gs pos="100000">
                <a:srgbClr val="FFFFFF"/>
              </a:gs>
            </a:gsLst>
            <a:lin ang="0" scaled="1"/>
          </a:gradFill>
          <a:ln>
            <a:noFill/>
          </a:ln>
        </p:spPr>
        <p:txBody>
          <a:bodyPr anchor="ctr"/>
          <a:lstStyle>
            <a:lvl1pPr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defTabSz="7556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endParaRPr lang="zh-CN" altLang="zh-CN">
              <a:solidFill>
                <a:srgbClr val="000099"/>
              </a:solidFill>
              <a:latin typeface="Arial" panose="020B0604020202020204" pitchFamily="34" charset="0"/>
              <a:ea typeface="华文新魏" panose="02010800040101010101" pitchFamily="2" charset="-122"/>
            </a:endParaRPr>
          </a:p>
        </p:txBody>
      </p:sp>
      <p:graphicFrame>
        <p:nvGraphicFramePr>
          <p:cNvPr id="4" name="Object 14">
            <a:extLst>
              <a:ext uri="{FF2B5EF4-FFF2-40B4-BE49-F238E27FC236}">
                <a16:creationId xmlns:a16="http://schemas.microsoft.com/office/drawing/2014/main" id="{402DCCA6-B11B-6B95-0DCE-287D687EAC5E}"/>
              </a:ext>
            </a:extLst>
          </p:cNvPr>
          <p:cNvGraphicFramePr>
            <a:graphicFrameLocks/>
          </p:cNvGraphicFramePr>
          <p:nvPr userDrawn="1"/>
        </p:nvGraphicFramePr>
        <p:xfrm>
          <a:off x="1252538" y="2924175"/>
          <a:ext cx="2374900" cy="1600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1781424" imgH="1600000" progId="Paint.Picture">
                  <p:embed/>
                </p:oleObj>
              </mc:Choice>
              <mc:Fallback>
                <p:oleObj r:id="rId3" imgW="1781424" imgH="1600000" progId="Paint.Picture">
                  <p:embed/>
                  <p:pic>
                    <p:nvPicPr>
                      <p:cNvPr id="3076" name="Object 14">
                        <a:extLst>
                          <a:ext uri="{FF2B5EF4-FFF2-40B4-BE49-F238E27FC236}">
                            <a16:creationId xmlns:a16="http://schemas.microsoft.com/office/drawing/2014/main" id="{A13073E3-E408-E653-0740-3D0E8ACC4E6F}"/>
                          </a:ext>
                        </a:extLst>
                      </p:cNvPr>
                      <p:cNvPicPr>
                        <a:picLocks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52538" y="2924175"/>
                        <a:ext cx="2374900" cy="16002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38100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Rectangle 9">
            <a:extLst>
              <a:ext uri="{FF2B5EF4-FFF2-40B4-BE49-F238E27FC236}">
                <a16:creationId xmlns:a16="http://schemas.microsoft.com/office/drawing/2014/main" id="{B83906BC-D274-CE01-F405-60CA22E7F6F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941888" y="6138863"/>
            <a:ext cx="7681912" cy="746125"/>
          </a:xfrm>
        </p:spPr>
        <p:txBody>
          <a:bodyPr/>
          <a:lstStyle>
            <a:lvl1pPr>
              <a:defRPr sz="2500" i="0"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437004355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39CA6E1-E5EB-2275-693A-B8533E4589E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063964939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919635" y="274641"/>
            <a:ext cx="2796117" cy="5602287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27053" y="274641"/>
            <a:ext cx="8189383" cy="5602287"/>
          </a:xfrm>
        </p:spPr>
        <p:txBody>
          <a:bodyPr vert="eaVert"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436BEBEA-0933-F31E-7B3D-752905829925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970846590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27052" y="1052513"/>
            <a:ext cx="5492749" cy="48244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3002" y="1052513"/>
            <a:ext cx="5492751" cy="4824412"/>
          </a:xfrm>
        </p:spPr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92E78901-44AE-6E08-B318-5B3AC5C16D8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2383602826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D75E505-30CF-2648-037D-207C46A10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5CBDCB-38A6-4667-B79F-CEE8A2F82289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0F9EFF4-D637-B179-C1E2-959395F206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21FA1D-D89A-EC8C-6D9B-E92D10E726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A0EF87-BB15-41B2-88D5-C4F2DD023DD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032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E67376-914F-625C-2FE4-14138CD413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91A89D-BE7B-4AF4-B851-7BFB1E05CB29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7E5C097-F3B7-86CF-79D7-C4EE96EF74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3F92C5-DFB0-3E25-0D48-C055EF11AA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8EE9A4-DF58-4749-B25B-5ECB4EAA8F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88008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AA2868C-76A9-BE7F-6CB9-917F2DFE5C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9CB924-358E-4AE3-9BB4-825D4EB6612B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F7A2A91-2EBC-E540-F6CF-A545523C4C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91EDAF-D658-7EC3-D2CB-E4F68702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6C6974-DA50-452F-A712-EF69EBE2A91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56531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F5318292-83FD-961C-FB52-6D8AE73D34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81A1A72-CF88-46D9-AC0C-C547C96F5B99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13B5EE68-F0BE-DE27-B83B-65012B0557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59324783-4E7F-46B1-BD37-3B2FFCF3F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76E864-F808-47C6-8550-42F6053249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4187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BC5297EE-4A94-88FE-D116-361475986A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937927-FB28-4AB7-B715-DA9974766667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AECA0C76-FE02-BD5F-43B1-69B51D5A2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C53B42AA-B520-3C99-C73B-653F27405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DFF616-B697-4500-8037-52D006A6BC0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4549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C5485AFB-7F8E-53F2-D39A-7DC277FA5B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CA70B5-C251-4FCF-BA87-DBDA935EF2B8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BEBBAA8A-1FC8-BF70-5BC8-F7A4D14E6F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08AAAB2B-3DBE-CE2A-1659-FCBBDAD00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A71817-856F-4F84-8627-1F51DACB3B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0303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7B70C200-949F-BB08-EAAC-7FA174FF50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528F641-FE7A-4F03-A5A8-63AC63CED1AA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B546C065-3EF0-C3C4-C51B-CC37827AD9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9AD0558D-4D82-B5C4-378F-CB416F3B4A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CF8D3A-887D-4274-BDE9-839DA2F949E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641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F7BD1A12-DF6D-BD7A-A9B2-4CDC4253828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249804099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79BD7141-77D6-A072-64E9-425E14D6DF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82F435F-0E90-4A82-94FE-79A84160B1C6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75A9331-00CE-51ED-6D32-5DB808247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EE75099-6E8D-8DD9-9306-5C9689C79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5F577B-E451-4DCC-8C3D-BD8D480C90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53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3B839C68-8976-AD58-6B6E-3C9E254E43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09BA6-A2B8-4AEF-8399-0A5E19043157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3CECE6A-2138-636A-0A1D-AE1147A021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05A54F89-F9EA-4AC4-B544-0CB31EB0AC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A529C9-BD0A-4BE9-85F3-EE88FC3895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7870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14B959F-EDE8-A934-878A-AFDC5C84CCC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90173F1-8979-4BBF-8508-3C93344739E7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ED4C86-52F6-2137-21B0-D9ED7AC56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645FA8C-B05D-A79E-7120-2FA2171F0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2D9447-743A-4E7B-979E-967768BF95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326746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E850AED-6F10-813F-F9A0-95411038FF1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76D4B31-F11B-44BF-AF9A-DEE2F7D27EBA}" type="datetimeFigureOut">
              <a:rPr lang="zh-CN" altLang="en-US"/>
              <a:pPr>
                <a:defRPr/>
              </a:pPr>
              <a:t>2024/10/23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5EC7421-D139-44AC-5DBE-A0FF9C189F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79FFFE-02D3-5E28-8E42-5EF06BB22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1D425E-A2D1-4AB3-949E-96B5E1A6F3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366182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9">
            <a:extLst>
              <a:ext uri="{FF2B5EF4-FFF2-40B4-BE49-F238E27FC236}">
                <a16:creationId xmlns:a16="http://schemas.microsoft.com/office/drawing/2014/main" id="{21AEF152-98E3-71AA-3C28-EB95F7E87D8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xfrm>
            <a:off x="4941888" y="6138863"/>
            <a:ext cx="7681912" cy="746125"/>
          </a:xfrm>
          <a:prstGeom prst="rect">
            <a:avLst/>
          </a:prstGeom>
        </p:spPr>
        <p:txBody>
          <a:bodyPr/>
          <a:lstStyle>
            <a:lvl1pPr>
              <a:defRPr sz="2500" i="0"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410075203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0755815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>
            <a:extLst>
              <a:ext uri="{FF2B5EF4-FFF2-40B4-BE49-F238E27FC236}">
                <a16:creationId xmlns:a16="http://schemas.microsoft.com/office/drawing/2014/main" id="{821AD0D3-9726-9F7F-D175-419A0BDA22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5087938"/>
            <a:ext cx="1212850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B496FD9-6C8E-6EE6-334D-C14A9B2A5BA3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611482909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27052" y="1052513"/>
            <a:ext cx="5492749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23002" y="1052513"/>
            <a:ext cx="5492751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4F0F45D-BCD3-4D21-6C28-CF6408A566D4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2041574395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9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9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E3047FF-3030-B906-3ED0-6672D2347BFC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641130006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4C907E31-F088-7B3B-1757-85814E8C587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3115955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4738550D-4BD5-55DC-D695-043AC150FD5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1140315695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2" y="273050"/>
            <a:ext cx="4011084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3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  <a:p>
            <a:pPr lvl="1"/>
            <a:r>
              <a:rPr lang="zh-CN" altLang="en-US" noProof="1"/>
              <a:t>第二级</a:t>
            </a:r>
          </a:p>
          <a:p>
            <a:pPr lvl="2"/>
            <a:r>
              <a:rPr lang="zh-CN" altLang="en-US" noProof="1"/>
              <a:t>第三级</a:t>
            </a:r>
          </a:p>
          <a:p>
            <a:pPr lvl="3"/>
            <a:r>
              <a:rPr lang="zh-CN" altLang="en-US" noProof="1"/>
              <a:t>第四级</a:t>
            </a:r>
          </a:p>
          <a:p>
            <a:pPr lvl="4"/>
            <a:r>
              <a:rPr lang="zh-CN" altLang="en-US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2" y="1435103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7A8949B-85A7-081D-ED97-54199672442F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753529593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noProof="1"/>
              <a:t>单击此处编辑母版文本样式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5818AE9D-E427-5248-B8B7-864A6CC10F00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</p:spTree>
    <p:extLst>
      <p:ext uri="{BB962C8B-B14F-4D97-AF65-F5344CB8AC3E}">
        <p14:creationId xmlns:p14="http://schemas.microsoft.com/office/powerpoint/2010/main" val="3429363895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gif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5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1">
          <a:blip r:embed="rId14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D89C5AB7-2132-B9E5-F997-3AA335B41A72}"/>
              </a:ext>
            </a:extLst>
          </p:cNvPr>
          <p:cNvSpPr>
            <a:spLocks noGrp="1" noChangeArrowheads="1"/>
          </p:cNvSpPr>
          <p:nvPr>
            <p:ph type="body" idx="4294967295"/>
          </p:nvPr>
        </p:nvSpPr>
        <p:spPr bwMode="auto">
          <a:xfrm>
            <a:off x="563563" y="1081088"/>
            <a:ext cx="11188700" cy="482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138" tIns="41275" rIns="84138" bIns="4127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 Click to edit Master text styles</a:t>
            </a:r>
          </a:p>
          <a:p>
            <a:pPr lvl="1"/>
            <a:r>
              <a:rPr lang="en-US" altLang="zh-CN"/>
              <a:t> Second level</a:t>
            </a:r>
          </a:p>
          <a:p>
            <a:pPr lvl="2"/>
            <a:r>
              <a:rPr lang="en-US" altLang="zh-CN"/>
              <a:t> 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18B4E6D6-294D-E1B1-DD73-885C14D2E3B0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6400" y="908050"/>
            <a:ext cx="11353800" cy="74613"/>
          </a:xfrm>
          <a:prstGeom prst="rect">
            <a:avLst/>
          </a:prstGeom>
          <a:gradFill rotWithShape="0">
            <a:gsLst>
              <a:gs pos="0">
                <a:srgbClr val="FBE4AE"/>
              </a:gs>
              <a:gs pos="13000">
                <a:srgbClr val="BD922A"/>
              </a:gs>
              <a:gs pos="21001">
                <a:srgbClr val="BD922A"/>
              </a:gs>
              <a:gs pos="63000">
                <a:srgbClr val="FBE4AE"/>
              </a:gs>
              <a:gs pos="67000">
                <a:srgbClr val="BD922A"/>
              </a:gs>
              <a:gs pos="69000">
                <a:srgbClr val="835E17"/>
              </a:gs>
              <a:gs pos="82001">
                <a:srgbClr val="A28949"/>
              </a:gs>
              <a:gs pos="100000">
                <a:srgbClr val="FAE3B7"/>
              </a:gs>
            </a:gsLst>
            <a:lin ang="5400000" scaled="1"/>
          </a:gra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zh-CN" b="1">
              <a:latin typeface="Arial" panose="020B0604020202020204" pitchFamily="34" charset="0"/>
            </a:endParaRPr>
          </a:p>
        </p:txBody>
      </p:sp>
      <p:sp>
        <p:nvSpPr>
          <p:cNvPr id="3078" name="Rectangle 6">
            <a:extLst>
              <a:ext uri="{FF2B5EF4-FFF2-40B4-BE49-F238E27FC236}">
                <a16:creationId xmlns:a16="http://schemas.microsoft.com/office/drawing/2014/main" id="{409DCC13-5DF8-28D7-F427-923D7B8A1F73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-168275" y="6237288"/>
            <a:ext cx="6529388" cy="74612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none" lIns="84138" tIns="41275" rIns="84138" bIns="41275" numCol="1" anchor="ctr" anchorCtr="0" compatLnSpc="1"/>
          <a:lstStyle>
            <a:lvl1pPr algn="ctr" eaLnBrk="0" hangingPunct="0">
              <a:defRPr sz="2000" b="1" i="0">
                <a:solidFill>
                  <a:srgbClr val="000066"/>
                </a:solidFill>
                <a:ea typeface="幼圆" panose="02010509060101010101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哈尔滨工业大学控制与仿真中心</a:t>
            </a:r>
          </a:p>
        </p:txBody>
      </p:sp>
      <p:pic>
        <p:nvPicPr>
          <p:cNvPr id="1029" name="图片 2">
            <a:extLst>
              <a:ext uri="{FF2B5EF4-FFF2-40B4-BE49-F238E27FC236}">
                <a16:creationId xmlns:a16="http://schemas.microsoft.com/office/drawing/2014/main" id="{4BE2D5F1-0F76-3EF4-1BD2-9B9E3754A2E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475" y="65088"/>
            <a:ext cx="5851525" cy="731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图片 8">
            <a:extLst>
              <a:ext uri="{FF2B5EF4-FFF2-40B4-BE49-F238E27FC236}">
                <a16:creationId xmlns:a16="http://schemas.microsoft.com/office/drawing/2014/main" id="{52FB1145-D301-5757-07A0-97CE13BB64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6054725"/>
            <a:ext cx="1028700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38" r:id="rId1"/>
    <p:sldLayoutId id="2147484817" r:id="rId2"/>
    <p:sldLayoutId id="2147484839" r:id="rId3"/>
    <p:sldLayoutId id="2147484818" r:id="rId4"/>
    <p:sldLayoutId id="2147484819" r:id="rId5"/>
    <p:sldLayoutId id="2147484820" r:id="rId6"/>
    <p:sldLayoutId id="2147484821" r:id="rId7"/>
    <p:sldLayoutId id="2147484822" r:id="rId8"/>
    <p:sldLayoutId id="2147484823" r:id="rId9"/>
    <p:sldLayoutId id="2147484824" r:id="rId10"/>
    <p:sldLayoutId id="2147484825" r:id="rId11"/>
    <p:sldLayoutId id="2147484826" r:id="rId12"/>
  </p:sldLayoutIdLst>
  <p:transition/>
  <p:txStyles>
    <p:titleStyle>
      <a:lvl1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+mj-lt"/>
          <a:ea typeface="+mj-ea"/>
          <a:cs typeface="+mj-cs"/>
        </a:defRPr>
      </a:lvl1pPr>
      <a:lvl2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2pPr>
      <a:lvl3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3pPr>
      <a:lvl4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4pPr>
      <a:lvl5pPr algn="r" defTabSz="755650" rtl="0" eaLnBrk="0" fontAlgn="base" hangingPunct="0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5pPr>
      <a:lvl6pPr marL="4572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6pPr>
      <a:lvl7pPr marL="9144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7pPr>
      <a:lvl8pPr marL="13716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8pPr>
      <a:lvl9pPr marL="1828800" algn="r" defTabSz="755650" rtl="0" fontAlgn="base">
        <a:spcBef>
          <a:spcPct val="0"/>
        </a:spcBef>
        <a:spcAft>
          <a:spcPct val="0"/>
        </a:spcAft>
        <a:defRPr sz="4000">
          <a:solidFill>
            <a:srgbClr val="000099"/>
          </a:solidFill>
          <a:latin typeface="Arial" panose="020B0604020202020204" pitchFamily="34" charset="0"/>
          <a:ea typeface="宋体" panose="02010600030101010101" pitchFamily="2" charset="-122"/>
        </a:defRPr>
      </a:lvl9pPr>
    </p:titleStyle>
    <p:bodyStyle>
      <a:lvl1pPr marL="311150" indent="-311150" algn="l" defTabSz="755650" rtl="0" eaLnBrk="0" fontAlgn="base" hangingPunct="0">
        <a:spcBef>
          <a:spcPct val="20000"/>
        </a:spcBef>
        <a:spcAft>
          <a:spcPct val="0"/>
        </a:spcAft>
        <a:buBlip>
          <a:blip r:embed="rId17"/>
        </a:buBlip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674688" indent="-249238" algn="l" defTabSz="755650" rtl="0" eaLnBrk="0" fontAlgn="base" hangingPunct="0">
        <a:spcBef>
          <a:spcPct val="40000"/>
        </a:spcBef>
        <a:spcAft>
          <a:spcPct val="40000"/>
        </a:spcAft>
        <a:buClr>
          <a:srgbClr val="333399"/>
        </a:buClr>
        <a:buFont typeface="Wingdings" panose="05000000000000000000" pitchFamily="2" charset="2"/>
        <a:buChar char="|"/>
        <a:defRPr sz="2800">
          <a:solidFill>
            <a:srgbClr val="000066"/>
          </a:solidFill>
          <a:latin typeface="+mn-lt"/>
          <a:ea typeface="+mn-ea"/>
        </a:defRPr>
      </a:lvl2pPr>
      <a:lvl3pPr marL="1038225" indent="-206375" algn="l" defTabSz="755650" rtl="0" eaLnBrk="0" fontAlgn="base" hangingPunct="0">
        <a:spcBef>
          <a:spcPct val="20000"/>
        </a:spcBef>
        <a:spcAft>
          <a:spcPct val="0"/>
        </a:spcAft>
        <a:buClr>
          <a:srgbClr val="FF6699"/>
        </a:buClr>
        <a:buFont typeface="Wingdings" panose="05000000000000000000" pitchFamily="2" charset="2"/>
        <a:buChar char="{"/>
        <a:defRPr sz="2400">
          <a:solidFill>
            <a:schemeClr val="tx1"/>
          </a:solidFill>
          <a:latin typeface="+mn-lt"/>
          <a:ea typeface="+mn-ea"/>
        </a:defRPr>
      </a:lvl3pPr>
      <a:lvl4pPr marL="1454150" indent="-207963" algn="l" defTabSz="75565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660033"/>
          </a:solidFill>
          <a:latin typeface="+mn-lt"/>
          <a:ea typeface="+mn-ea"/>
        </a:defRPr>
      </a:lvl4pPr>
      <a:lvl5pPr marL="1870075" indent="-207963" algn="l" defTabSz="755650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5pPr>
      <a:lvl6pPr marL="23272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6pPr>
      <a:lvl7pPr marL="27844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7pPr>
      <a:lvl8pPr marL="32416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8pPr>
      <a:lvl9pPr marL="3698875" indent="-208280" algn="l" defTabSz="755650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5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>
            <a:extLst>
              <a:ext uri="{FF2B5EF4-FFF2-40B4-BE49-F238E27FC236}">
                <a16:creationId xmlns:a16="http://schemas.microsoft.com/office/drawing/2014/main" id="{89F3FD31-D70B-BC66-8CE5-2E0FE5B9094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406400" y="908050"/>
            <a:ext cx="11353800" cy="74613"/>
          </a:xfrm>
          <a:prstGeom prst="rect">
            <a:avLst/>
          </a:prstGeom>
          <a:solidFill>
            <a:srgbClr val="0070C0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endParaRPr lang="zh-CN" altLang="zh-CN" b="1">
              <a:latin typeface="Arial" panose="020B0604020202020204" pitchFamily="34" charset="0"/>
            </a:endParaRPr>
          </a:p>
        </p:txBody>
      </p:sp>
      <p:pic>
        <p:nvPicPr>
          <p:cNvPr id="2057" name="图片 12">
            <a:extLst>
              <a:ext uri="{FF2B5EF4-FFF2-40B4-BE49-F238E27FC236}">
                <a16:creationId xmlns:a16="http://schemas.microsoft.com/office/drawing/2014/main" id="{3B5F9889-2422-C89D-2F7B-E3BB616A21E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4075" y="177800"/>
            <a:ext cx="5851525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827" r:id="rId1"/>
    <p:sldLayoutId id="2147484828" r:id="rId2"/>
    <p:sldLayoutId id="2147484829" r:id="rId3"/>
    <p:sldLayoutId id="2147484830" r:id="rId4"/>
    <p:sldLayoutId id="2147484831" r:id="rId5"/>
    <p:sldLayoutId id="2147484832" r:id="rId6"/>
    <p:sldLayoutId id="2147484833" r:id="rId7"/>
    <p:sldLayoutId id="2147484834" r:id="rId8"/>
    <p:sldLayoutId id="2147484835" r:id="rId9"/>
    <p:sldLayoutId id="2147484836" r:id="rId10"/>
    <p:sldLayoutId id="2147484837" r:id="rId11"/>
    <p:sldLayoutId id="2147484840" r:id="rId12"/>
    <p:sldLayoutId id="2147484841" r:id="rId13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f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.gi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15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package" Target="../embeddings/Microsoft_Visio_Drawing1.vsdx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0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9.png"/><Relationship Id="rId5" Type="http://schemas.openxmlformats.org/officeDocument/2006/relationships/slideLayout" Target="../slideLayouts/slideLayout25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package" Target="../embeddings/Microsoft_Visio_Drawing.vsdx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>
            <a:extLst>
              <a:ext uri="{FF2B5EF4-FFF2-40B4-BE49-F238E27FC236}">
                <a16:creationId xmlns:a16="http://schemas.microsoft.com/office/drawing/2014/main" id="{AED7C147-47CA-FA55-3E10-38A677F3DB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0" y="4653135"/>
            <a:ext cx="12192000" cy="22048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8584ECF-07B6-0FB7-4F57-949BB2859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2768127"/>
          </a:xfrm>
          <a:prstGeom prst="rect">
            <a:avLst/>
          </a:prstGeom>
        </p:spPr>
      </p:pic>
      <p:sp>
        <p:nvSpPr>
          <p:cNvPr id="9218" name="Rectangle 9">
            <a:extLst>
              <a:ext uri="{FF2B5EF4-FFF2-40B4-BE49-F238E27FC236}">
                <a16:creationId xmlns:a16="http://schemas.microsoft.com/office/drawing/2014/main" id="{82A604BD-9F13-90D2-A0C2-A635EF93D689}"/>
              </a:ext>
            </a:extLst>
          </p:cNvPr>
          <p:cNvSpPr>
            <a:spLocks noGrp="1" noChangeArrowheads="1"/>
          </p:cNvSpPr>
          <p:nvPr>
            <p:ph type="ftr" sz="quarter" idx="10"/>
          </p:nvPr>
        </p:nvSpPr>
        <p:spPr bwMode="auto">
          <a:xfrm>
            <a:off x="6050052" y="5949280"/>
            <a:ext cx="6624116" cy="7461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defTabSz="7556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eaLnBrk="0" hangingPunct="0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500" dirty="0">
                <a:solidFill>
                  <a:srgbClr val="000066"/>
                </a:solidFill>
                <a:latin typeface="Times New Roman" panose="02020603050405020304" pitchFamily="18" charset="0"/>
                <a:ea typeface="幼圆" panose="02010509060101010101" pitchFamily="49" charset="-122"/>
              </a:rPr>
              <a:t>哈尔滨工业大学控制与仿真中心    方可</a:t>
            </a:r>
          </a:p>
        </p:txBody>
      </p:sp>
      <p:sp>
        <p:nvSpPr>
          <p:cNvPr id="9219" name="Text Box 64">
            <a:extLst>
              <a:ext uri="{FF2B5EF4-FFF2-40B4-BE49-F238E27FC236}">
                <a16:creationId xmlns:a16="http://schemas.microsoft.com/office/drawing/2014/main" id="{F4C2B7E3-DF7B-ACAD-32CF-EAC050D139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70018" y="3429000"/>
            <a:ext cx="8424936" cy="840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75565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 marL="742950" indent="-28575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 defTabSz="7556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defTabSz="75565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algn="ctr" eaLnBrk="1" hangingPunct="1">
              <a:spcBef>
                <a:spcPct val="20000"/>
              </a:spcBef>
              <a:buFontTx/>
              <a:buNone/>
            </a:pPr>
            <a:r>
              <a:rPr lang="zh-CN" altLang="en-US" sz="5400" b="1" dirty="0"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rPr>
              <a:t>无人机的复杂任务飞行</a:t>
            </a:r>
          </a:p>
        </p:txBody>
      </p:sp>
      <p:pic>
        <p:nvPicPr>
          <p:cNvPr id="9221" name="图片 2">
            <a:extLst>
              <a:ext uri="{FF2B5EF4-FFF2-40B4-BE49-F238E27FC236}">
                <a16:creationId xmlns:a16="http://schemas.microsoft.com/office/drawing/2014/main" id="{5D575B94-20ED-93B5-7DA9-BBAB64E20E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408" y="2909983"/>
            <a:ext cx="2037137" cy="17431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 Box 5">
            <a:extLst>
              <a:ext uri="{FF2B5EF4-FFF2-40B4-BE49-F238E27FC236}">
                <a16:creationId xmlns:a16="http://schemas.microsoft.com/office/drawing/2014/main" id="{1BB7913E-770C-8BD9-726A-C101D02BA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96400" y="323945"/>
            <a:ext cx="2278816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第 </a:t>
            </a:r>
            <a:r>
              <a:rPr lang="en-US" altLang="zh-CN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11 </a:t>
            </a:r>
            <a:r>
              <a:rPr lang="zh-CN" altLang="en-US" sz="32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Times New Roman" panose="02020603050405020304" pitchFamily="18" charset="0"/>
                <a:ea typeface="华文中宋" panose="02010600040101010101" pitchFamily="2" charset="-122"/>
                <a:cs typeface="Times New Roman" panose="02020603050405020304" pitchFamily="18" charset="0"/>
              </a:rPr>
              <a:t>讲</a:t>
            </a:r>
          </a:p>
        </p:txBody>
      </p:sp>
      <p:sp>
        <p:nvSpPr>
          <p:cNvPr id="5" name="Text Box 64">
            <a:extLst>
              <a:ext uri="{FF2B5EF4-FFF2-40B4-BE49-F238E27FC236}">
                <a16:creationId xmlns:a16="http://schemas.microsoft.com/office/drawing/2014/main" id="{E961E3B7-7E8B-1932-A4B8-4A24219D7D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5360" y="200479"/>
            <a:ext cx="9289032" cy="646331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defTabSz="755650" eaLnBrk="0" hangingPunct="0"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defTabSz="75565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20000"/>
              </a:spcBef>
              <a:defRPr/>
            </a:pPr>
            <a:r>
              <a:rPr lang="zh-CN" altLang="en-US" sz="4000" b="1" dirty="0">
                <a:solidFill>
                  <a:schemeClr val="accent4">
                    <a:lumMod val="40000"/>
                    <a:lumOff val="6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楷体" pitchFamily="49" charset="-122"/>
                <a:ea typeface="楷体" pitchFamily="49" charset="-122"/>
              </a:rPr>
              <a:t>无人机系统工程应用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5760640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 d435i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目标捕获镜头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5" name="Text Box 246">
            <a:extLst>
              <a:ext uri="{FF2B5EF4-FFF2-40B4-BE49-F238E27FC236}">
                <a16:creationId xmlns:a16="http://schemas.microsoft.com/office/drawing/2014/main" id="{3931D580-5069-0D33-44C9-5E4BF1E4ABF8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8261" y="1038254"/>
            <a:ext cx="7509532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Intel d435i</a:t>
            </a:r>
            <a:endParaRPr lang="zh-CN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CE99CDC-ECCC-954D-B393-50E57FC89BB6}"/>
              </a:ext>
            </a:extLst>
          </p:cNvPr>
          <p:cNvSpPr/>
          <p:nvPr/>
        </p:nvSpPr>
        <p:spPr>
          <a:xfrm>
            <a:off x="7176120" y="1484784"/>
            <a:ext cx="4314464" cy="31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2018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年推出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双目镜头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带红外感应器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可输出高帧率深度图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集成了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Bosch BMI055 </a:t>
            </a: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30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帧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秒（高分辨率）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90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帧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秒（低分辨率）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F3FDF41-B442-CB6E-7B3E-37D4E45DED24}"/>
              </a:ext>
            </a:extLst>
          </p:cNvPr>
          <p:cNvSpPr/>
          <p:nvPr/>
        </p:nvSpPr>
        <p:spPr>
          <a:xfrm>
            <a:off x="9300503" y="4946694"/>
            <a:ext cx="2783632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85x58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度视场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精度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0.1m</a:t>
            </a: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最远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米深度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内嵌深度图算法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246">
            <a:extLst>
              <a:ext uri="{FF2B5EF4-FFF2-40B4-BE49-F238E27FC236}">
                <a16:creationId xmlns:a16="http://schemas.microsoft.com/office/drawing/2014/main" id="{DFE39515-BD66-C968-3DEC-0D0CE1FDDE4E}"/>
              </a:ext>
            </a:extLst>
          </p:cNvPr>
          <p:cNvSpPr txBox="1">
            <a:spLocks noChangeArrowheads="1"/>
          </p:cNvSpPr>
          <p:nvPr/>
        </p:nvSpPr>
        <p:spPr bwMode="gray">
          <a:xfrm rot="20979409">
            <a:off x="6844576" y="5133098"/>
            <a:ext cx="2151117" cy="82541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目标捕获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F235839-AF88-B761-D179-D8164D3F8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636" y="1916832"/>
            <a:ext cx="5684334" cy="277900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CB61A3F-87EB-ED09-20D0-1A9553EDD7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337" y="4869695"/>
            <a:ext cx="2333625" cy="180022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B881A0-7E50-D91B-5AE4-143C0594D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5720" y="4911864"/>
            <a:ext cx="2419350" cy="180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482110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" name="Text Box 246">
            <a:extLst>
              <a:ext uri="{FF2B5EF4-FFF2-40B4-BE49-F238E27FC236}">
                <a16:creationId xmlns:a16="http://schemas.microsoft.com/office/drawing/2014/main" id="{6F49AFC2-F0B5-4E8C-80C2-B107EC253C6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8261" y="1038254"/>
            <a:ext cx="7509532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用于 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OpenCV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 </a:t>
            </a: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USB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镜头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12DB505-5CE5-7BFA-3576-B00B742D2912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576064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 d435i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目标捕获镜头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602D18B-314C-03AA-C8C1-AAAB1F1FD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7408" y="2204864"/>
            <a:ext cx="4104456" cy="414752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EE5245C3-3C78-D1C0-7336-FFB0C3245D95}"/>
              </a:ext>
            </a:extLst>
          </p:cNvPr>
          <p:cNvSpPr/>
          <p:nvPr/>
        </p:nvSpPr>
        <p:spPr>
          <a:xfrm>
            <a:off x="6240016" y="1484784"/>
            <a:ext cx="4464496" cy="27128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固定焦距广角镜头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通常支持高分辨率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1024x768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下可达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100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帧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/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秒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只能输出图像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无集成算法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/IMU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等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USB 3.0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高速通信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D3DB61DA-C574-0A5B-4E70-123A63AFB7A6}"/>
              </a:ext>
            </a:extLst>
          </p:cNvPr>
          <p:cNvSpPr/>
          <p:nvPr/>
        </p:nvSpPr>
        <p:spPr>
          <a:xfrm>
            <a:off x="8650842" y="4644173"/>
            <a:ext cx="2783632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0.5m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以内盲区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适用于靶标搜索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图像存在畸变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个别存在拖曳现象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1" name="Text Box 246">
            <a:extLst>
              <a:ext uri="{FF2B5EF4-FFF2-40B4-BE49-F238E27FC236}">
                <a16:creationId xmlns:a16="http://schemas.microsoft.com/office/drawing/2014/main" id="{C57A2D43-8142-5A53-76F4-0D4381AEDAAD}"/>
              </a:ext>
            </a:extLst>
          </p:cNvPr>
          <p:cNvSpPr txBox="1">
            <a:spLocks noChangeArrowheads="1"/>
          </p:cNvSpPr>
          <p:nvPr/>
        </p:nvSpPr>
        <p:spPr bwMode="gray">
          <a:xfrm rot="20979409">
            <a:off x="5864590" y="4719081"/>
            <a:ext cx="2151117" cy="82541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对地搜索</a:t>
            </a:r>
          </a:p>
        </p:txBody>
      </p:sp>
    </p:spTree>
    <p:extLst>
      <p:ext uri="{BB962C8B-B14F-4D97-AF65-F5344CB8AC3E}">
        <p14:creationId xmlns:p14="http://schemas.microsoft.com/office/powerpoint/2010/main" val="2448225935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" name="Text Box 246">
            <a:extLst>
              <a:ext uri="{FF2B5EF4-FFF2-40B4-BE49-F238E27FC236}">
                <a16:creationId xmlns:a16="http://schemas.microsoft.com/office/drawing/2014/main" id="{6F49AFC2-F0B5-4E8C-80C2-B107EC253C6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8261" y="1038254"/>
            <a:ext cx="7509532" cy="62177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目标捕获镜头的应用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BD468F20-277C-7FAF-3C6B-B0DC8A5970A1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576064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 d435i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目标捕获镜头</a:t>
            </a:r>
          </a:p>
        </p:txBody>
      </p:sp>
      <p:graphicFrame>
        <p:nvGraphicFramePr>
          <p:cNvPr id="9" name="对象 8">
            <a:extLst>
              <a:ext uri="{FF2B5EF4-FFF2-40B4-BE49-F238E27FC236}">
                <a16:creationId xmlns:a16="http://schemas.microsoft.com/office/drawing/2014/main" id="{B2658C2C-01C0-104D-AD34-659E5EA254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85231092"/>
              </p:ext>
            </p:extLst>
          </p:nvPr>
        </p:nvGraphicFramePr>
        <p:xfrm>
          <a:off x="839416" y="1844824"/>
          <a:ext cx="4968552" cy="494460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6260923" imgH="6229261" progId="Visio.Drawing.15">
                  <p:embed/>
                </p:oleObj>
              </mc:Choice>
              <mc:Fallback>
                <p:oleObj r:id="rId2" imgW="6260923" imgH="6229261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9416" y="1844824"/>
                        <a:ext cx="4968552" cy="4944607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矩形 12">
            <a:extLst>
              <a:ext uri="{FF2B5EF4-FFF2-40B4-BE49-F238E27FC236}">
                <a16:creationId xmlns:a16="http://schemas.microsoft.com/office/drawing/2014/main" id="{FF5219B0-3467-4188-AAB8-2F3E5CC6C46E}"/>
              </a:ext>
            </a:extLst>
          </p:cNvPr>
          <p:cNvSpPr/>
          <p:nvPr/>
        </p:nvSpPr>
        <p:spPr>
          <a:xfrm>
            <a:off x="6096000" y="1412776"/>
            <a:ext cx="5904657" cy="2265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需要机载电脑和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Ubuntu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操作系统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通过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USB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连接到机载电脑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使用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Python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对图像处理编程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使用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Yolo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算法对目标进行识别和定位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机载电脑将数据发布到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USB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串口上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743C878-8EDB-45BD-7F0D-FBEDEAB82EAA}"/>
              </a:ext>
            </a:extLst>
          </p:cNvPr>
          <p:cNvSpPr/>
          <p:nvPr/>
        </p:nvSpPr>
        <p:spPr>
          <a:xfrm>
            <a:off x="7104112" y="4160814"/>
            <a:ext cx="4428492" cy="22500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室内室外均可使用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光照条件不好禁用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识别一个目标大概耗时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2.7ms</a:t>
            </a:r>
          </a:p>
          <a:p>
            <a:pPr>
              <a:lnSpc>
                <a:spcPct val="13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识别率 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97%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以上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定位精度 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0.3m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左右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9030424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77478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2959" y="2367121"/>
            <a:ext cx="6478762" cy="294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机载电脑架构下的无人机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2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t265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定位镜头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d435i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目标捕获镜头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自主泊停任务范例</a:t>
            </a:r>
            <a:endParaRPr lang="en-US" altLang="zh-CN" sz="32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2085802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自主泊停任务范例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1B73F788-B9B2-E238-4CDD-6AFA6A1872F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048328" y="978999"/>
            <a:ext cx="25409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任务介绍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53F0512-FB69-0477-584A-421E7C19AC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54" y="1310276"/>
            <a:ext cx="3528392" cy="5398607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8B55BA-99BF-CEDF-336B-84A32DD99ED2}"/>
              </a:ext>
            </a:extLst>
          </p:cNvPr>
          <p:cNvSpPr/>
          <p:nvPr/>
        </p:nvSpPr>
        <p:spPr>
          <a:xfrm>
            <a:off x="5062251" y="1852831"/>
            <a:ext cx="4971501" cy="31523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无人机在规定区域起飞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无人机悬停在指定高度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目标捕获镜头搜索降落点靶标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无人机奔赴降落点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下视搜索镜头捕获降落点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无人机悬停于降落点正上方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20000"/>
              </a:lnSpc>
              <a:buFont typeface="+mj-lt"/>
              <a:buAutoNum type="arabicPeriod"/>
              <a:defRPr/>
            </a:pP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自主降低高度并落于靶标上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F1195EA7-9AB0-1468-8A2A-26CDB443A2B0}"/>
              </a:ext>
            </a:extLst>
          </p:cNvPr>
          <p:cNvSpPr/>
          <p:nvPr/>
        </p:nvSpPr>
        <p:spPr>
          <a:xfrm>
            <a:off x="7824192" y="5240653"/>
            <a:ext cx="2783632" cy="1276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成功率 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100%</a:t>
            </a: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时间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&lt;30s</a:t>
            </a: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落点误差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&lt;5cm</a:t>
            </a:r>
          </a:p>
        </p:txBody>
      </p:sp>
      <p:sp>
        <p:nvSpPr>
          <p:cNvPr id="14" name="Text Box 246">
            <a:extLst>
              <a:ext uri="{FF2B5EF4-FFF2-40B4-BE49-F238E27FC236}">
                <a16:creationId xmlns:a16="http://schemas.microsoft.com/office/drawing/2014/main" id="{71D0B929-924F-6C79-DFEC-8FCEF0EAFCB6}"/>
              </a:ext>
            </a:extLst>
          </p:cNvPr>
          <p:cNvSpPr txBox="1">
            <a:spLocks noChangeArrowheads="1"/>
          </p:cNvSpPr>
          <p:nvPr/>
        </p:nvSpPr>
        <p:spPr bwMode="gray">
          <a:xfrm rot="20979409">
            <a:off x="5288526" y="5238953"/>
            <a:ext cx="2151117" cy="82541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要求</a:t>
            </a:r>
          </a:p>
        </p:txBody>
      </p:sp>
    </p:spTree>
    <p:extLst>
      <p:ext uri="{BB962C8B-B14F-4D97-AF65-F5344CB8AC3E}">
        <p14:creationId xmlns:p14="http://schemas.microsoft.com/office/powerpoint/2010/main" val="191772631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自主泊停任务范例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" name="Text Box 246">
            <a:extLst>
              <a:ext uri="{FF2B5EF4-FFF2-40B4-BE49-F238E27FC236}">
                <a16:creationId xmlns:a16="http://schemas.microsoft.com/office/drawing/2014/main" id="{1B73F788-B9B2-E238-4CDD-6AFA6A1872FE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4825510" y="1052736"/>
            <a:ext cx="254098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任务视频</a:t>
            </a:r>
          </a:p>
        </p:txBody>
      </p:sp>
      <p:pic>
        <p:nvPicPr>
          <p:cNvPr id="2" name="搜索目标点降落-2">
            <a:hlinkClick r:id="" action="ppaction://media"/>
            <a:extLst>
              <a:ext uri="{FF2B5EF4-FFF2-40B4-BE49-F238E27FC236}">
                <a16:creationId xmlns:a16="http://schemas.microsoft.com/office/drawing/2014/main" id="{521EDD6A-89E8-B0AA-C12C-F10166ACC9E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1967" y="1225374"/>
            <a:ext cx="3168352" cy="5632626"/>
          </a:xfrm>
          <a:prstGeom prst="rect">
            <a:avLst/>
          </a:prstGeom>
        </p:spPr>
      </p:pic>
      <p:pic>
        <p:nvPicPr>
          <p:cNvPr id="3" name="搜索目标点降落-1">
            <a:hlinkClick r:id="" action="ppaction://media"/>
            <a:extLst>
              <a:ext uri="{FF2B5EF4-FFF2-40B4-BE49-F238E27FC236}">
                <a16:creationId xmlns:a16="http://schemas.microsoft.com/office/drawing/2014/main" id="{BA5D6967-A96E-1AEC-9815-0885C5DC2F4F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935760" y="2049916"/>
            <a:ext cx="8128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5363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717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其它复杂飞行任务范例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4" name="穿越多个障碍">
            <a:hlinkClick r:id="" action="ppaction://media"/>
            <a:extLst>
              <a:ext uri="{FF2B5EF4-FFF2-40B4-BE49-F238E27FC236}">
                <a16:creationId xmlns:a16="http://schemas.microsoft.com/office/drawing/2014/main" id="{A9D112E0-95D7-FA9D-0B0D-E08BE31F1E8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9576" y="1340768"/>
            <a:ext cx="9372484" cy="5272022"/>
          </a:xfrm>
          <a:prstGeom prst="rect">
            <a:avLst/>
          </a:prstGeom>
        </p:spPr>
      </p:pic>
      <p:sp>
        <p:nvSpPr>
          <p:cNvPr id="5" name="Text Box 246">
            <a:extLst>
              <a:ext uri="{FF2B5EF4-FFF2-40B4-BE49-F238E27FC236}">
                <a16:creationId xmlns:a16="http://schemas.microsoft.com/office/drawing/2014/main" id="{5A788680-0965-8D49-0891-50EBA2CC535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941716" y="1700808"/>
            <a:ext cx="766434" cy="3247877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多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障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碍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穿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越</a:t>
            </a:r>
          </a:p>
        </p:txBody>
      </p:sp>
    </p:spTree>
    <p:extLst>
      <p:ext uri="{BB962C8B-B14F-4D97-AF65-F5344CB8AC3E}">
        <p14:creationId xmlns:p14="http://schemas.microsoft.com/office/powerpoint/2010/main" val="2638316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4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其它复杂飞行任务范例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陈宇恒组-全">
            <a:hlinkClick r:id="" action="ppaction://media"/>
            <a:extLst>
              <a:ext uri="{FF2B5EF4-FFF2-40B4-BE49-F238E27FC236}">
                <a16:creationId xmlns:a16="http://schemas.microsoft.com/office/drawing/2014/main" id="{3FA6D87C-EF0F-7D01-4EEA-6AC147B566B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95600" y="1468266"/>
            <a:ext cx="9078572" cy="5144524"/>
          </a:xfrm>
          <a:prstGeom prst="rect">
            <a:avLst/>
          </a:prstGeom>
        </p:spPr>
      </p:pic>
      <p:sp>
        <p:nvSpPr>
          <p:cNvPr id="3" name="Text Box 246">
            <a:extLst>
              <a:ext uri="{FF2B5EF4-FFF2-40B4-BE49-F238E27FC236}">
                <a16:creationId xmlns:a16="http://schemas.microsoft.com/office/drawing/2014/main" id="{9125B9CC-25B4-374E-E4DE-E17139A05E63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849641" y="1700808"/>
            <a:ext cx="766434" cy="45405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电赛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|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969924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0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其它复杂飞行任务范例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室外GPS飞行-2">
            <a:hlinkClick r:id="" action="ppaction://media"/>
            <a:extLst>
              <a:ext uri="{FF2B5EF4-FFF2-40B4-BE49-F238E27FC236}">
                <a16:creationId xmlns:a16="http://schemas.microsoft.com/office/drawing/2014/main" id="{F44B99AE-8FD4-28B3-8FBA-36522B4C4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423592" y="1484784"/>
            <a:ext cx="8928540" cy="5022304"/>
          </a:xfrm>
          <a:prstGeom prst="rect">
            <a:avLst/>
          </a:prstGeom>
        </p:spPr>
      </p:pic>
      <p:sp>
        <p:nvSpPr>
          <p:cNvPr id="3" name="Text Box 246">
            <a:extLst>
              <a:ext uri="{FF2B5EF4-FFF2-40B4-BE49-F238E27FC236}">
                <a16:creationId xmlns:a16="http://schemas.microsoft.com/office/drawing/2014/main" id="{87B3C5AD-4A57-62C3-839F-0205F912316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55440" y="1556792"/>
            <a:ext cx="766434" cy="45405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室外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定位</a:t>
            </a:r>
          </a:p>
        </p:txBody>
      </p:sp>
    </p:spTree>
    <p:extLst>
      <p:ext uri="{BB962C8B-B14F-4D97-AF65-F5344CB8AC3E}">
        <p14:creationId xmlns:p14="http://schemas.microsoft.com/office/powerpoint/2010/main" val="233643815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0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其它复杂飞行任务范例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2" name="郑浩宇组-炸机">
            <a:hlinkClick r:id="" action="ppaction://media"/>
            <a:extLst>
              <a:ext uri="{FF2B5EF4-FFF2-40B4-BE49-F238E27FC236}">
                <a16:creationId xmlns:a16="http://schemas.microsoft.com/office/drawing/2014/main" id="{940DA8B6-73B9-38F4-DB93-DA412DF1A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11624" y="1588254"/>
            <a:ext cx="8704967" cy="4896544"/>
          </a:xfrm>
          <a:prstGeom prst="rect">
            <a:avLst/>
          </a:prstGeom>
        </p:spPr>
      </p:pic>
      <p:sp>
        <p:nvSpPr>
          <p:cNvPr id="3" name="Text Box 246">
            <a:extLst>
              <a:ext uri="{FF2B5EF4-FFF2-40B4-BE49-F238E27FC236}">
                <a16:creationId xmlns:a16="http://schemas.microsoft.com/office/drawing/2014/main" id="{4EF07107-297F-34EF-7AB0-113D26712F7B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140783" y="1588254"/>
            <a:ext cx="766434" cy="4540538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电赛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|</a:t>
            </a: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失败</a:t>
            </a:r>
            <a:endParaRPr lang="en-US" altLang="zh-CN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案例</a:t>
            </a:r>
          </a:p>
        </p:txBody>
      </p:sp>
    </p:spTree>
    <p:extLst>
      <p:ext uri="{BB962C8B-B14F-4D97-AF65-F5344CB8AC3E}">
        <p14:creationId xmlns:p14="http://schemas.microsoft.com/office/powerpoint/2010/main" val="296267290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77478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2959" y="2367121"/>
            <a:ext cx="6478762" cy="294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机载电脑架构下的无人机</a:t>
            </a:r>
            <a:endParaRPr lang="en-US" altLang="zh-CN" sz="32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2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t265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定位镜头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d435i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目标捕获镜头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自主泊停任务范例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4686918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图片 3">
            <a:extLst>
              <a:ext uri="{FF2B5EF4-FFF2-40B4-BE49-F238E27FC236}">
                <a16:creationId xmlns:a16="http://schemas.microsoft.com/office/drawing/2014/main" id="{F615F825-EFD7-DEAF-EE49-10858AD13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62" y="1874169"/>
            <a:ext cx="2859088" cy="279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7" name="图片 7">
            <a:extLst>
              <a:ext uri="{FF2B5EF4-FFF2-40B4-BE49-F238E27FC236}">
                <a16:creationId xmlns:a16="http://schemas.microsoft.com/office/drawing/2014/main" id="{D323B314-079F-CBDC-0B94-141E670092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1329" y="1844824"/>
            <a:ext cx="2859087" cy="321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8" name="Text Box 5">
            <a:extLst>
              <a:ext uri="{FF2B5EF4-FFF2-40B4-BE49-F238E27FC236}">
                <a16:creationId xmlns:a16="http://schemas.microsoft.com/office/drawing/2014/main" id="{2A1D2D54-8D36-A623-717B-34FB2A7816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5720" y="5589240"/>
            <a:ext cx="475250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1pPr>
            <a:lvl2pPr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等线" panose="02010600030101010101" pitchFamily="2" charset="-122"/>
                <a:ea typeface="等线" panose="02010600030101010101" pitchFamily="2" charset="-122"/>
              </a:defRPr>
            </a:lvl9pPr>
          </a:lstStyle>
          <a:p>
            <a:pPr lvl="1" algn="ctr" eaLnBrk="1" hangingPunct="1">
              <a:lnSpc>
                <a:spcPct val="100000"/>
              </a:lnSpc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None/>
            </a:pPr>
            <a:r>
              <a:rPr lang="zh-CN" altLang="en-US" sz="3600" b="1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本 次 课 程 结 束</a:t>
            </a:r>
          </a:p>
        </p:txBody>
      </p:sp>
    </p:spTree>
  </p:cSld>
  <p:clrMapOvr>
    <a:masterClrMapping/>
  </p:clrMapOvr>
  <p:transition spd="slow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14660" y="332011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机载电脑架构下的无人机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" name="Text Box 246">
            <a:extLst>
              <a:ext uri="{FF2B5EF4-FFF2-40B4-BE49-F238E27FC236}">
                <a16:creationId xmlns:a16="http://schemas.microsoft.com/office/drawing/2014/main" id="{6F49AFC2-F0B5-4E8C-80C2-B107EC253C6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91344" y="962541"/>
            <a:ext cx="5781340" cy="62177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带有机载电脑的无人机系统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6CFEA2-F62D-EFFE-C53E-5B2E6F851710}"/>
              </a:ext>
            </a:extLst>
          </p:cNvPr>
          <p:cNvSpPr/>
          <p:nvPr/>
        </p:nvSpPr>
        <p:spPr>
          <a:xfrm>
            <a:off x="6888088" y="1538746"/>
            <a:ext cx="4883734" cy="35992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所有组件都在无人机上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飞行控制器只负责运动控制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机载电脑运行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Ubuntu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操作系统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机载电脑运行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ROS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环境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机载电脑使用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Python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编程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所有镜头都通过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USB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与电脑连接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机载电脑运行算法解析出数据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机载电脑通过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USART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连接飞控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42B689-FB9B-52FE-9957-58F3619E3DD7}"/>
              </a:ext>
            </a:extLst>
          </p:cNvPr>
          <p:cNvSpPr/>
          <p:nvPr/>
        </p:nvSpPr>
        <p:spPr>
          <a:xfrm>
            <a:off x="7701885" y="5319254"/>
            <a:ext cx="3650699" cy="1272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机载电脑 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16v~24v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供电</a:t>
            </a:r>
            <a:endParaRPr lang="en-US" altLang="zh-CN" sz="2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主频 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2.4G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以上</a:t>
            </a:r>
            <a:endParaRPr lang="en-US" altLang="zh-CN" sz="2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重量小于 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500g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81B5B5A-D5EA-B962-F200-5053AF01B6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92" y="1772816"/>
            <a:ext cx="5781340" cy="4950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505160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14660" y="332011"/>
            <a:ext cx="5328592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机载电脑架构下的无人机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" name="Text Box 246">
            <a:extLst>
              <a:ext uri="{FF2B5EF4-FFF2-40B4-BE49-F238E27FC236}">
                <a16:creationId xmlns:a16="http://schemas.microsoft.com/office/drawing/2014/main" id="{6F49AFC2-F0B5-4E8C-80C2-B107EC253C6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14660" y="1052736"/>
            <a:ext cx="5781340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机载电脑与飞控的通信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C6CFEA2-F62D-EFFE-C53E-5B2E6F851710}"/>
              </a:ext>
            </a:extLst>
          </p:cNvPr>
          <p:cNvSpPr/>
          <p:nvPr/>
        </p:nvSpPr>
        <p:spPr>
          <a:xfrm>
            <a:off x="7658466" y="1628800"/>
            <a:ext cx="4307670" cy="2900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占用单片机一个串口</a:t>
            </a:r>
            <a:endParaRPr lang="en-US" altLang="zh-CN" sz="22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占用单片机一路 </a:t>
            </a:r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DMA</a:t>
            </a: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串口中断优先级仅次于手控</a:t>
            </a:r>
            <a:endParaRPr lang="en-US" altLang="zh-CN" sz="22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串口数据刷新率尽量达到</a:t>
            </a:r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100Hz</a:t>
            </a: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数据协议尽量简单</a:t>
            </a:r>
            <a:endParaRPr lang="en-US" altLang="zh-CN" sz="22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数据量尽量小</a:t>
            </a:r>
            <a:endParaRPr lang="en-US" altLang="zh-CN" sz="22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数据异常要有处理措施</a:t>
            </a:r>
            <a:endParaRPr lang="en-US" altLang="zh-CN" sz="2200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AE42B689-FB9B-52FE-9957-58F3619E3DD7}"/>
              </a:ext>
            </a:extLst>
          </p:cNvPr>
          <p:cNvSpPr/>
          <p:nvPr/>
        </p:nvSpPr>
        <p:spPr>
          <a:xfrm>
            <a:off x="8112224" y="4943256"/>
            <a:ext cx="3256139" cy="12722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电脑端是 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USB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接口</a:t>
            </a:r>
            <a:endParaRPr lang="en-US" altLang="zh-CN" sz="2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需要 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USB/TTL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模块</a:t>
            </a:r>
            <a:endParaRPr lang="en-US" altLang="zh-CN" sz="2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也可以 </a:t>
            </a:r>
            <a:r>
              <a:rPr lang="en-US" altLang="zh-CN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WIFI </a:t>
            </a:r>
            <a:r>
              <a:rPr lang="zh-CN" altLang="en-US" sz="2200" b="1" dirty="0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发布</a:t>
            </a:r>
            <a:endParaRPr lang="en-US" altLang="zh-CN" sz="2200" b="1" dirty="0">
              <a:solidFill>
                <a:srgbClr val="C00000"/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28B7D45-4C95-B7CE-F4E6-6638103CA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6" y="2276872"/>
            <a:ext cx="6883400" cy="21717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D0D6962-48BB-45ED-C74D-F00CA15B9DF9}"/>
              </a:ext>
            </a:extLst>
          </p:cNvPr>
          <p:cNvSpPr txBox="1"/>
          <p:nvPr/>
        </p:nvSpPr>
        <p:spPr>
          <a:xfrm>
            <a:off x="1199456" y="4973579"/>
            <a:ext cx="501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波特率：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512000 /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921600 bps</a:t>
            </a:r>
            <a:endParaRPr lang="zh-CN" altLang="en-US" b="1" dirty="0">
              <a:solidFill>
                <a:schemeClr val="accent2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9B15D81-6B20-0187-D525-181A06D8B612}"/>
              </a:ext>
            </a:extLst>
          </p:cNvPr>
          <p:cNvSpPr txBox="1"/>
          <p:nvPr/>
        </p:nvSpPr>
        <p:spPr>
          <a:xfrm>
            <a:off x="1199456" y="5559623"/>
            <a:ext cx="50198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协议可用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Vofa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 </a:t>
            </a:r>
            <a:r>
              <a:rPr lang="en-US" altLang="zh-CN" b="1" dirty="0" err="1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JustFloat</a:t>
            </a:r>
            <a:r>
              <a:rPr lang="en-US" altLang="zh-CN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 dirty="0">
                <a:solidFill>
                  <a:schemeClr val="accent2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</a:p>
        </p:txBody>
      </p:sp>
    </p:spTree>
    <p:extLst>
      <p:ext uri="{BB962C8B-B14F-4D97-AF65-F5344CB8AC3E}">
        <p14:creationId xmlns:p14="http://schemas.microsoft.com/office/powerpoint/2010/main" val="401342142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77478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2959" y="2367121"/>
            <a:ext cx="6478762" cy="294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机载电脑架构下的无人机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2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en-US" altLang="zh-CN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Intel t265 </a:t>
            </a:r>
            <a:r>
              <a:rPr lang="zh-CN" altLang="en-US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定位镜头</a:t>
            </a:r>
            <a:endParaRPr lang="en-US" altLang="zh-CN" sz="32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d435i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目标捕获镜头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自主泊停任务范例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5487112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 t265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定位镜头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" name="Text Box 246">
            <a:extLst>
              <a:ext uri="{FF2B5EF4-FFF2-40B4-BE49-F238E27FC236}">
                <a16:creationId xmlns:a16="http://schemas.microsoft.com/office/drawing/2014/main" id="{6F49AFC2-F0B5-4E8C-80C2-B107EC253C6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8261" y="1038254"/>
            <a:ext cx="7509532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Intel t265</a:t>
            </a:r>
            <a:endParaRPr lang="zh-CN" altLang="en-US" sz="2800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EB72100-7F42-54AD-7722-33374E999522}"/>
              </a:ext>
            </a:extLst>
          </p:cNvPr>
          <p:cNvSpPr/>
          <p:nvPr/>
        </p:nvSpPr>
        <p:spPr>
          <a:xfrm>
            <a:off x="7877536" y="1704016"/>
            <a:ext cx="4314464" cy="22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2019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年推出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集成了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VSLAM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算法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165°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鱼眼镜头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/800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像素</a:t>
            </a:r>
            <a:endParaRPr lang="en-US" altLang="zh-CN" b="1" dirty="0">
              <a:solidFill>
                <a:schemeClr val="accent5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集成了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Bosch BMI055 </a:t>
            </a: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数据刷新率 </a:t>
            </a:r>
            <a:r>
              <a:rPr lang="en-US" altLang="zh-CN" b="1" dirty="0">
                <a:solidFill>
                  <a:schemeClr val="accent5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200Hz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2615675C-5558-B3E6-3C4E-A19FCAAE246A}"/>
              </a:ext>
            </a:extLst>
          </p:cNvPr>
          <p:cNvSpPr/>
          <p:nvPr/>
        </p:nvSpPr>
        <p:spPr>
          <a:xfrm>
            <a:off x="9807905" y="4509120"/>
            <a:ext cx="1976727" cy="16829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地面坐标系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精度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3cm</a:t>
            </a: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几乎无漂移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带回环检测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Text Box 246">
            <a:extLst>
              <a:ext uri="{FF2B5EF4-FFF2-40B4-BE49-F238E27FC236}">
                <a16:creationId xmlns:a16="http://schemas.microsoft.com/office/drawing/2014/main" id="{59355CCB-F7E0-097D-123D-25EC37B4DA61}"/>
              </a:ext>
            </a:extLst>
          </p:cNvPr>
          <p:cNvSpPr txBox="1">
            <a:spLocks noChangeArrowheads="1"/>
          </p:cNvSpPr>
          <p:nvPr/>
        </p:nvSpPr>
        <p:spPr bwMode="gray">
          <a:xfrm rot="20979409">
            <a:off x="7575459" y="4807923"/>
            <a:ext cx="2151117" cy="825419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3600" b="1" dirty="0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实时定位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FC7667A-9C1F-F948-FC1C-16B320C26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8" y="2075491"/>
            <a:ext cx="6897813" cy="4270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8963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" name="Text Box 246">
            <a:extLst>
              <a:ext uri="{FF2B5EF4-FFF2-40B4-BE49-F238E27FC236}">
                <a16:creationId xmlns:a16="http://schemas.microsoft.com/office/drawing/2014/main" id="{6F49AFC2-F0B5-4E8C-80C2-B107EC253C6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4779" y="980728"/>
            <a:ext cx="4639093" cy="621773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t265 </a:t>
            </a:r>
            <a:r>
              <a:rPr lang="zh-CN" altLang="en-US" sz="26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在无人机上的应用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5FFBE9F-A0F4-1125-6DD7-EB34D89FBA8A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 t265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定位镜头</a:t>
            </a:r>
          </a:p>
        </p:txBody>
      </p:sp>
      <p:graphicFrame>
        <p:nvGraphicFramePr>
          <p:cNvPr id="8" name="对象 7">
            <a:extLst>
              <a:ext uri="{FF2B5EF4-FFF2-40B4-BE49-F238E27FC236}">
                <a16:creationId xmlns:a16="http://schemas.microsoft.com/office/drawing/2014/main" id="{C29BD3F4-8EC8-7B87-0CBE-37151DCC213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51342610"/>
              </p:ext>
            </p:extLst>
          </p:nvPr>
        </p:nvGraphicFramePr>
        <p:xfrm>
          <a:off x="746185" y="1722090"/>
          <a:ext cx="4268703" cy="494116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175118" imgH="4673600" progId="Visio.Drawing.15">
                  <p:embed/>
                </p:oleObj>
              </mc:Choice>
              <mc:Fallback>
                <p:oleObj r:id="rId2" imgW="3175118" imgH="4673600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185" y="1722090"/>
                        <a:ext cx="4268703" cy="4941168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矩形 8">
            <a:extLst>
              <a:ext uri="{FF2B5EF4-FFF2-40B4-BE49-F238E27FC236}">
                <a16:creationId xmlns:a16="http://schemas.microsoft.com/office/drawing/2014/main" id="{FF8A0EC8-2F30-5C53-905E-8F6D1C4F5286}"/>
              </a:ext>
            </a:extLst>
          </p:cNvPr>
          <p:cNvSpPr/>
          <p:nvPr/>
        </p:nvSpPr>
        <p:spPr>
          <a:xfrm>
            <a:off x="5807968" y="1602501"/>
            <a:ext cx="5904657" cy="22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需要机载电脑和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ROS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环境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t265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通过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USB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连接到机载电脑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ROS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自带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t265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节点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通过订阅 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t265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话题可获得当前坐标数据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20000"/>
              </a:lnSpc>
              <a:buFontTx/>
              <a:buChar char="•"/>
              <a:defRPr/>
            </a:pP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  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机载电脑将数据发布到</a:t>
            </a:r>
            <a:r>
              <a:rPr lang="en-US" altLang="zh-CN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USB</a:t>
            </a:r>
            <a:r>
              <a:rPr lang="zh-CN" altLang="en-US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楷体" pitchFamily="49" charset="-122"/>
                <a:cs typeface="Times New Roman" panose="02020603050405020304" pitchFamily="18" charset="0"/>
              </a:rPr>
              <a:t>串口上</a:t>
            </a:r>
            <a:endParaRPr lang="en-US" altLang="zh-CN" b="1" dirty="0">
              <a:solidFill>
                <a:schemeClr val="accent6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ea typeface="楷体" pitchFamily="49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EA0BADF-B6B2-6778-9F23-94C43F972789}"/>
              </a:ext>
            </a:extLst>
          </p:cNvPr>
          <p:cNvSpPr/>
          <p:nvPr/>
        </p:nvSpPr>
        <p:spPr>
          <a:xfrm>
            <a:off x="6816080" y="4350539"/>
            <a:ext cx="4428492" cy="18099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t265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镜头视野内不能有遮挡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视野环境不能是单一背景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镜头的放置与定位坐标相关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  <a:buFontTx/>
              <a:buChar char="•"/>
              <a:defRPr/>
            </a:pP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速度数据质量较差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8229280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4" name="Text Box 246">
            <a:extLst>
              <a:ext uri="{FF2B5EF4-FFF2-40B4-BE49-F238E27FC236}">
                <a16:creationId xmlns:a16="http://schemas.microsoft.com/office/drawing/2014/main" id="{6F49AFC2-F0B5-4E8C-80C2-B107EC253C65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28261" y="1038254"/>
            <a:ext cx="7509532" cy="662554"/>
          </a:xfrm>
          <a:prstGeom prst="rect">
            <a:avLst/>
          </a:prstGeom>
          <a:noFill/>
          <a:ln w="9525" algn="ctr">
            <a:noFill/>
            <a:miter lim="800000"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Tx/>
              <a:buChar char="•"/>
              <a:defRPr/>
            </a:pPr>
            <a:r>
              <a:rPr lang="en-US" altLang="zh-CN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t265 </a:t>
            </a:r>
            <a:r>
              <a:rPr lang="zh-CN" altLang="en-US" sz="2800" b="1" dirty="0">
                <a:solidFill>
                  <a:schemeClr val="accent6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的使用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83FC4885-4F30-207F-24EA-DE7FE42F82A0}"/>
              </a:ext>
            </a:extLst>
          </p:cNvPr>
          <p:cNvSpPr txBox="1">
            <a:spLocks noChangeArrowheads="1"/>
          </p:cNvSpPr>
          <p:nvPr/>
        </p:nvSpPr>
        <p:spPr>
          <a:xfrm>
            <a:off x="335360" y="245210"/>
            <a:ext cx="4680520" cy="720725"/>
          </a:xfrm>
          <a:prstGeom prst="rect">
            <a:avLst/>
          </a:prstGeom>
        </p:spPr>
        <p:txBody>
          <a:bodyPr/>
          <a:lstStyle>
            <a:lvl1pPr marL="228600" indent="-228600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Intel t265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定位镜头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8E2ED0B-EDD3-6DD1-C077-4225EAD326F7}"/>
              </a:ext>
            </a:extLst>
          </p:cNvPr>
          <p:cNvSpPr/>
          <p:nvPr/>
        </p:nvSpPr>
        <p:spPr>
          <a:xfrm>
            <a:off x="767408" y="1916832"/>
            <a:ext cx="2664296" cy="48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开启 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t265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节点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0B2CFB5-E2AC-E8C4-A6DC-5660EEEC22A1}"/>
              </a:ext>
            </a:extLst>
          </p:cNvPr>
          <p:cNvSpPr txBox="1"/>
          <p:nvPr/>
        </p:nvSpPr>
        <p:spPr>
          <a:xfrm>
            <a:off x="1343472" y="2492896"/>
            <a:ext cx="844934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roslaunch</a:t>
            </a:r>
            <a:r>
              <a:rPr lang="en-US" altLang="zh-CN" sz="3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 realsense2_camera  rs_t265.launch</a:t>
            </a:r>
            <a:endParaRPr lang="zh-CN" altLang="en-US" sz="3200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0775ADD-23B3-BD7E-B339-D6C52163DFEF}"/>
              </a:ext>
            </a:extLst>
          </p:cNvPr>
          <p:cNvSpPr/>
          <p:nvPr/>
        </p:nvSpPr>
        <p:spPr>
          <a:xfrm>
            <a:off x="767408" y="3535551"/>
            <a:ext cx="2664296" cy="4895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订阅 </a:t>
            </a:r>
            <a:r>
              <a:rPr lang="en-US" altLang="zh-CN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t265 </a:t>
            </a:r>
            <a:r>
              <a:rPr lang="zh-CN" altLang="en-US" sz="2200" b="1" dirty="0">
                <a:solidFill>
                  <a:schemeClr val="accent2">
                    <a:lumMod val="50000"/>
                  </a:schemeClr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话题</a:t>
            </a:r>
            <a:endParaRPr lang="en-US" altLang="zh-CN" sz="2200" b="1" dirty="0">
              <a:solidFill>
                <a:schemeClr val="accent2">
                  <a:lumMod val="50000"/>
                </a:schemeClr>
              </a:solidFill>
              <a:effectLst>
                <a:outerShdw blurRad="38100" dist="38100" dir="2700000" algn="tl">
                  <a:srgbClr val="C0C0C0"/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CB8BBB61-231D-E692-19BF-44ADD4AF688E}"/>
              </a:ext>
            </a:extLst>
          </p:cNvPr>
          <p:cNvSpPr txBox="1"/>
          <p:nvPr/>
        </p:nvSpPr>
        <p:spPr>
          <a:xfrm>
            <a:off x="695400" y="4172560"/>
            <a:ext cx="1123324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2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ros</a:t>
            </a:r>
            <a:r>
              <a:rPr lang="en-US" altLang="zh-CN" sz="3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::Subscriber sub = </a:t>
            </a:r>
          </a:p>
          <a:p>
            <a:r>
              <a:rPr lang="en-US" altLang="zh-CN" sz="3200" dirty="0"/>
              <a:t>			</a:t>
            </a:r>
            <a:r>
              <a:rPr lang="en-US" altLang="zh-CN" sz="32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nh.subscribe</a:t>
            </a:r>
            <a:r>
              <a:rPr lang="en-US" altLang="zh-CN" sz="3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("/camera/</a:t>
            </a:r>
            <a:r>
              <a:rPr lang="en-US" altLang="zh-CN" sz="32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odom</a:t>
            </a:r>
            <a:r>
              <a:rPr lang="en-US" altLang="zh-CN" sz="32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/sample",10,doMsg);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13895025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9A1908C1-448F-5394-26A9-B3D0B782C6DD}"/>
              </a:ext>
            </a:extLst>
          </p:cNvPr>
          <p:cNvSpPr>
            <a:spLocks noGrp="1" noChangeArrowheads="1"/>
          </p:cNvSpPr>
          <p:nvPr>
            <p:ph type="body" sz="half" idx="4294967295"/>
          </p:nvPr>
        </p:nvSpPr>
        <p:spPr>
          <a:xfrm>
            <a:off x="335360" y="245210"/>
            <a:ext cx="3918378" cy="720725"/>
          </a:xfrm>
          <a:prstGeom prst="rect">
            <a:avLst/>
          </a:prstGeom>
        </p:spPr>
        <p:txBody>
          <a:bodyPr/>
          <a:lstStyle/>
          <a:p>
            <a:pPr eaLnBrk="1" hangingPunct="1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3200" b="1" dirty="0">
                <a:solidFill>
                  <a:srgbClr val="0000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内容提要</a:t>
            </a:r>
          </a:p>
        </p:txBody>
      </p:sp>
      <p:sp>
        <p:nvSpPr>
          <p:cNvPr id="11267" name="Rectangle 4">
            <a:extLst>
              <a:ext uri="{FF2B5EF4-FFF2-40B4-BE49-F238E27FC236}">
                <a16:creationId xmlns:a16="http://schemas.microsoft.com/office/drawing/2014/main" id="{7610DD79-E8ED-6C24-6526-3FD0BEDCB1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8" name="Rectangle 6">
            <a:extLst>
              <a:ext uri="{FF2B5EF4-FFF2-40B4-BE49-F238E27FC236}">
                <a16:creationId xmlns:a16="http://schemas.microsoft.com/office/drawing/2014/main" id="{B557EE81-521D-413A-F041-7462B7217E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69" name="Rectangle 8">
            <a:extLst>
              <a:ext uri="{FF2B5EF4-FFF2-40B4-BE49-F238E27FC236}">
                <a16:creationId xmlns:a16="http://schemas.microsoft.com/office/drawing/2014/main" id="{D27ACB58-B8F6-B99E-866F-8E766D830F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0" name="Rectangle 10">
            <a:extLst>
              <a:ext uri="{FF2B5EF4-FFF2-40B4-BE49-F238E27FC236}">
                <a16:creationId xmlns:a16="http://schemas.microsoft.com/office/drawing/2014/main" id="{3F1731F6-92A4-590E-0614-C864100B6E1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1" name="Rectangle 12">
            <a:extLst>
              <a:ext uri="{FF2B5EF4-FFF2-40B4-BE49-F238E27FC236}">
                <a16:creationId xmlns:a16="http://schemas.microsoft.com/office/drawing/2014/main" id="{7CF8559C-B260-6A70-DF54-D98C5F86E3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2" name="Rectangle 14">
            <a:extLst>
              <a:ext uri="{FF2B5EF4-FFF2-40B4-BE49-F238E27FC236}">
                <a16:creationId xmlns:a16="http://schemas.microsoft.com/office/drawing/2014/main" id="{906E0118-ACC0-2A46-BB3F-A0AD3BB731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3" name="Rectangle 16">
            <a:extLst>
              <a:ext uri="{FF2B5EF4-FFF2-40B4-BE49-F238E27FC236}">
                <a16:creationId xmlns:a16="http://schemas.microsoft.com/office/drawing/2014/main" id="{BFD6BFED-E7D5-D9E9-50E1-FD06BF9ADF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sp>
        <p:nvSpPr>
          <p:cNvPr id="11274" name="Rectangle 18">
            <a:extLst>
              <a:ext uri="{FF2B5EF4-FFF2-40B4-BE49-F238E27FC236}">
                <a16:creationId xmlns:a16="http://schemas.microsoft.com/office/drawing/2014/main" id="{6D917371-84C5-1170-4BD8-D52D3B31FC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230188"/>
            <a:ext cx="184150" cy="4603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/>
          </a:p>
        </p:txBody>
      </p:sp>
      <p:pic>
        <p:nvPicPr>
          <p:cNvPr id="17" name="Picture 11">
            <a:extLst>
              <a:ext uri="{FF2B5EF4-FFF2-40B4-BE49-F238E27FC236}">
                <a16:creationId xmlns:a16="http://schemas.microsoft.com/office/drawing/2014/main" id="{23D8BB2E-D75A-03E3-508B-13CC382B90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92" y="1877478"/>
            <a:ext cx="4136157" cy="39277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Text Box 9">
            <a:extLst>
              <a:ext uri="{FF2B5EF4-FFF2-40B4-BE49-F238E27FC236}">
                <a16:creationId xmlns:a16="http://schemas.microsoft.com/office/drawing/2014/main" id="{FBDC7E6E-BC58-B91B-7F25-3102649F82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82959" y="2367121"/>
            <a:ext cx="6478762" cy="294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1pPr>
            <a:lvl2pPr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</a:defRPr>
            </a:lvl9pPr>
          </a:lstStyle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机载电脑架构下的无人机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200" b="1" dirty="0">
                <a:solidFill>
                  <a:srgbClr val="000099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</a:t>
            </a: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Intel t265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定位镜头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en-US" altLang="zh-CN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Intel d435i </a:t>
            </a:r>
            <a:r>
              <a:rPr lang="zh-CN" altLang="en-US" sz="3200" b="1" dirty="0">
                <a:solidFill>
                  <a:schemeClr val="folHlin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目标捕获镜头</a:t>
            </a:r>
            <a:endParaRPr lang="en-US" altLang="zh-CN" sz="3200" b="1" dirty="0">
              <a:solidFill>
                <a:schemeClr val="folHlin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eaLnBrk="1" hangingPunct="1">
              <a:spcBef>
                <a:spcPct val="30000"/>
              </a:spcBef>
              <a:spcAft>
                <a:spcPct val="30000"/>
              </a:spcAft>
              <a:buClr>
                <a:srgbClr val="333399"/>
              </a:buClr>
              <a:buFont typeface="Wingdings" panose="05000000000000000000" pitchFamily="2" charset="2"/>
              <a:buChar char="|"/>
            </a:pPr>
            <a:r>
              <a:rPr lang="en-US" altLang="zh-CN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3200" b="1" dirty="0">
                <a:solidFill>
                  <a:srgbClr val="00009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自主泊停任务范例</a:t>
            </a:r>
            <a:endParaRPr lang="en-US" altLang="zh-CN" sz="3200" b="1" dirty="0">
              <a:solidFill>
                <a:srgbClr val="00009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82772195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DISA2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810000"/>
      </a:accent1>
      <a:accent2>
        <a:srgbClr val="0000FF"/>
      </a:accent2>
      <a:accent3>
        <a:srgbClr val="FFFFFF"/>
      </a:accent3>
      <a:accent4>
        <a:srgbClr val="000000"/>
      </a:accent4>
      <a:accent5>
        <a:srgbClr val="C1AAAA"/>
      </a:accent5>
      <a:accent6>
        <a:srgbClr val="0000E7"/>
      </a:accent6>
      <a:hlink>
        <a:srgbClr val="3333CC"/>
      </a:hlink>
      <a:folHlink>
        <a:srgbClr val="C20000"/>
      </a:folHlink>
    </a:clrScheme>
    <a:fontScheme name="DISA2">
      <a:majorFont>
        <a:latin typeface="Arial"/>
        <a:ea typeface="宋体"/>
        <a:cs typeface=""/>
      </a:majorFont>
      <a:minorFont>
        <a:latin typeface="华文新魏"/>
        <a:ea typeface="华文新魏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just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zh-CN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 New Roman" panose="02020603050405020304" pitchFamily="18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DISA2 1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33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A2 3">
        <a:dk1>
          <a:srgbClr val="000000"/>
        </a:dk1>
        <a:lt1>
          <a:srgbClr val="FFFFCC"/>
        </a:lt1>
        <a:dk2>
          <a:srgbClr val="999933"/>
        </a:dk2>
        <a:lt2>
          <a:srgbClr val="808000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4">
        <a:dk1>
          <a:srgbClr val="000000"/>
        </a:dk1>
        <a:lt1>
          <a:srgbClr val="FFFFFF"/>
        </a:lt1>
        <a:dk2>
          <a:srgbClr val="000000"/>
        </a:dk2>
        <a:lt2>
          <a:srgbClr val="393939"/>
        </a:lt2>
        <a:accent1>
          <a:srgbClr val="CBCBCB"/>
        </a:accent1>
        <a:accent2>
          <a:srgbClr val="868686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797979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5">
        <a:dk1>
          <a:srgbClr val="000000"/>
        </a:dk1>
        <a:lt1>
          <a:srgbClr val="FFFFFF"/>
        </a:lt1>
        <a:dk2>
          <a:srgbClr val="000000"/>
        </a:dk2>
        <a:lt2>
          <a:srgbClr val="9F9F9F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6">
        <a:dk1>
          <a:srgbClr val="000000"/>
        </a:dk1>
        <a:lt1>
          <a:srgbClr val="FFFFFF"/>
        </a:lt1>
        <a:dk2>
          <a:srgbClr val="000000"/>
        </a:dk2>
        <a:lt2>
          <a:srgbClr val="868686"/>
        </a:lt2>
        <a:accent1>
          <a:srgbClr val="CBCBCB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E2E2E2"/>
        </a:accent5>
        <a:accent6>
          <a:srgbClr val="005CE7"/>
        </a:accent6>
        <a:hlink>
          <a:srgbClr val="FF0033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A2 7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810</Words>
  <Application>Microsoft Office PowerPoint</Application>
  <PresentationFormat>宽屏</PresentationFormat>
  <Paragraphs>162</Paragraphs>
  <Slides>20</Slides>
  <Notes>2</Notes>
  <HiddenSlides>0</HiddenSlides>
  <MMClips>6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20</vt:i4>
      </vt:variant>
    </vt:vector>
  </HeadingPairs>
  <TitlesOfParts>
    <vt:vector size="32" baseType="lpstr">
      <vt:lpstr>等线 Light</vt:lpstr>
      <vt:lpstr>华文新魏</vt:lpstr>
      <vt:lpstr>华文中宋</vt:lpstr>
      <vt:lpstr>楷体</vt:lpstr>
      <vt:lpstr>微软雅黑</vt:lpstr>
      <vt:lpstr>Arial</vt:lpstr>
      <vt:lpstr>Times New Roman</vt:lpstr>
      <vt:lpstr>Wingdings</vt:lpstr>
      <vt:lpstr>DISA2</vt:lpstr>
      <vt:lpstr>Office 主题​​</vt:lpstr>
      <vt:lpstr>Bitmap Image</vt:lpstr>
      <vt:lpstr>Visio.Drawing.15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小熔工作室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MaPing</dc:creator>
  <cp:lastModifiedBy>Kenny Fong</cp:lastModifiedBy>
  <cp:revision>1065</cp:revision>
  <dcterms:created xsi:type="dcterms:W3CDTF">2006-08-22T11:38:50Z</dcterms:created>
  <dcterms:modified xsi:type="dcterms:W3CDTF">2024-10-23T04:19:24Z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